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12192000"/>
  <p:notesSz cx="6858000" cy="9144000"/>
  <p:embeddedFontLst>
    <p:embeddedFont>
      <p:font typeface="Noto Sans KR"/>
      <p:regular r:id="rId17"/>
      <p:bold r:id="rId18"/>
    </p:embeddedFont>
    <p:embeddedFont>
      <p:font typeface="Poppins"/>
      <p:regular r:id="rId19"/>
      <p:bold r:id="rId20"/>
      <p:italic r:id="rId21"/>
      <p:boldItalic r:id="rId22"/>
    </p:embeddedFont>
    <p:embeddedFont>
      <p:font typeface="Quicksand"/>
      <p:regular r:id="rId23"/>
      <p:bold r:id="rId24"/>
    </p:embeddedFont>
    <p:embeddedFont>
      <p:font typeface="Quicksand SemiBo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7" roundtripDataSignature="AMtx7mg6M+i8H2AthFcKJ/nTc/rCMR+q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Quicksand-bold.fntdata"/><Relationship Id="rId23" Type="http://schemas.openxmlformats.org/officeDocument/2006/relationships/font" Target="fonts/Quicksand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QuicksandSemiBold-bold.fntdata"/><Relationship Id="rId25" Type="http://schemas.openxmlformats.org/officeDocument/2006/relationships/font" Target="fonts/QuicksandSemiBold-regular.fntdata"/><Relationship Id="rId27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NotoSansKR-regular.fntdata"/><Relationship Id="rId16" Type="http://schemas.openxmlformats.org/officeDocument/2006/relationships/slide" Target="slides/slide10.xml"/><Relationship Id="rId19" Type="http://schemas.openxmlformats.org/officeDocument/2006/relationships/font" Target="fonts/Poppins-regular.fntdata"/><Relationship Id="rId18" Type="http://schemas.openxmlformats.org/officeDocument/2006/relationships/font" Target="fonts/NotoSansKR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" name="Google Shape;34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en-US"/>
              <a:t>이제 저희 서비스가 사용자의 입력을 받아 어떤 흐름으로 추천을 생성하는지 전체 프로세스를 설명드리겠습니다.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en-US"/>
              <a:t>저희 시스템은 클라이언트-서버 구조로 설계되어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-US"/>
              <a:t>사용자는 React JS로 구현된 UI 화면에서 쿼리(질문)를 입력합니다. 이 입력은 Spring Boot 기반의 컨트롤러로 전달되고 컨트롤러는 OpenAI API를 통해 사용자의 요청 의도를 파악한 후, 두 가지 주요 추천 로직 중 하나를 실행합니다.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-US"/>
              <a:t>코스 추천 로직의 경우, 컨트롤러는 내부 DB (명소 및 코스 데이터베이스)에 쿼리를 보내고 응답을 받아서 최종 추천 결과를 생성합니다.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-US"/>
              <a:t>맛집 추천 로직의 경우, 컨트롤러는 외부 API 서비스인 Google Maps APIs와 KakaoMap Maps API를 호출하여 실시간 정보를 가져오고 이로부터 최종 추천 결과를 생성합니다.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-US"/>
              <a:t>맛집 로직 또는 코스 로직을 통해 얻은 최종 결과는 다시 컨트롤러의 응답 출력 로직을 거쳐 React JS UI 화면에 결과 출력 및 지도/위치 정보로 표시됩니다.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-US"/>
              <a:t>즉, 저희 시스템은 사용자 입력부터 DB 또는 외부 API 조회, 그리고 최종 화면 출력까지의 모든 데이터 흐름이 안정적으로 관리됩니다.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-US"/>
              <a:t>이어서 프론트엔드, 백엔드 파트가 어떻게 구현되었는지 자세히 말씀드리겠습니다.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/>
          </a:p>
        </p:txBody>
      </p:sp>
      <p:sp>
        <p:nvSpPr>
          <p:cNvPr id="219" name="Google Shape;21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"저희 추천 시스템의 핵심은 퍼사드 패턴을 적용한 DateCourseService입니다.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사용자가 질문을 던지면, 퍼사드 서비스는 먼저 AI를 통해 의도를 분석합니다. 이때 사용자가 '맛집'을 원하면 FoodService를, '놀거리'를 원하면 **PlaceService**를 호출하고, **'데이트 코스'**를 원하면 두 서비스를 모두 호출하여 최적의 조합을 찾아냅니다.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이렇게 역할이 분리된 하위 서비스(Food/Place)를 퍼사드 뒤에 숨김으로써, 컨트롤러는 내부 로직을 몰라도 되며, 코드의 유지보수성과 확장성을 극대화했습니다."</a:t>
            </a:r>
            <a:endParaRPr/>
          </a:p>
        </p:txBody>
      </p:sp>
      <p:sp>
        <p:nvSpPr>
          <p:cNvPr id="295" name="Google Shape;295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앞 페이지에서는 DateCourseService가 Facade로서 여러 서비스를 조율하는 구조를 설명드렸습니다.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이제는 그 구조가 실제로 어떻게 데이터를 흘려서 추천을 완성하는지 아키텍처 관점에서 말씀드리겠습니다.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사용자가 자연어로 요청을 입력하면, 먼저 OpenAI가 요청 문장을 분석해 의도와 지역을 파악합니다. 이때, 사용자가 이전에 했던 대화 내용도 함께 참고해서 지역명을 반복해서 말하지 않아도 문맥을 이어서 이해할 수 있게 했습니다.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그리고 이 분석된 의도에 따라 다음 흐름이 두 갈래로 나뉩니다.</a:t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🡪 맛집 추천이 필요한 경우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에는 Kakao Local과 Google Places API를 호출하여 최신 평점, 리뷰 요약, 사진 정보를 수집하고, 내부 정렬 알고리즘으로 Top5를 선정합니다.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🡪 코스/명소 추천의 경우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에는 저희가 구축한 DB에서 공간 기반 검색을 수행합니다.사용자 위치 중심으로 정밀한 필터링을 한 뒤, 무작위 셔플을 적용하여, 편향되지 않은 자연스러운 코스를 만들어냅니다.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모든 과정은 Facade 내부에서 자동으로 분기·조합되고, 클라이언트는 단순히 recommend() 하나만 호출하면 맛집/명소/코스 중 가장 적절한 형태의 결과를 받게 됩니다. 그리고 이렇게 만들어진 결과물은 바로 다음 페이지에서 설명드릴 정밀한 위치 기반 검색 시스템과 연결되며 추천 정확도를 더 높입니다.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2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3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3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11" Type="http://schemas.openxmlformats.org/officeDocument/2006/relationships/image" Target="../media/image27.png"/><Relationship Id="rId10" Type="http://schemas.openxmlformats.org/officeDocument/2006/relationships/image" Target="../media/image17.png"/><Relationship Id="rId12" Type="http://schemas.openxmlformats.org/officeDocument/2006/relationships/image" Target="../media/image21.png"/><Relationship Id="rId9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Relationship Id="rId10" Type="http://schemas.openxmlformats.org/officeDocument/2006/relationships/image" Target="../media/image23.png"/><Relationship Id="rId9" Type="http://schemas.openxmlformats.org/officeDocument/2006/relationships/image" Target="../media/image25.png"/><Relationship Id="rId5" Type="http://schemas.openxmlformats.org/officeDocument/2006/relationships/image" Target="../media/image41.png"/><Relationship Id="rId6" Type="http://schemas.openxmlformats.org/officeDocument/2006/relationships/image" Target="../media/image24.png"/><Relationship Id="rId7" Type="http://schemas.openxmlformats.org/officeDocument/2006/relationships/image" Target="../media/image39.png"/><Relationship Id="rId8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Relationship Id="rId9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8.jpg"/><Relationship Id="rId7" Type="http://schemas.openxmlformats.org/officeDocument/2006/relationships/image" Target="../media/image24.png"/><Relationship Id="rId8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42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59" name="Google Shape;15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0" name="Google Shape;1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7975" y="1047750"/>
            <a:ext cx="5057775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1" name="Google Shape;16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8" y="4629000"/>
            <a:ext cx="898094" cy="4190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2" name="Google Shape;16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5668" y="4629000"/>
            <a:ext cx="898094" cy="4190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3" name="Google Shape;163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95078" y="4629000"/>
            <a:ext cx="898094" cy="4190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4" name="Google Shape;164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04488" y="4629000"/>
            <a:ext cx="898094" cy="419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"/>
          <p:cNvSpPr txBox="1"/>
          <p:nvPr/>
        </p:nvSpPr>
        <p:spPr>
          <a:xfrm>
            <a:off x="476250" y="1809750"/>
            <a:ext cx="5900737" cy="3656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80AB"/>
                </a:solidFill>
                <a:latin typeface="Quicksand"/>
                <a:ea typeface="Quicksand"/>
                <a:cs typeface="Quicksand"/>
                <a:sym typeface="Quicksand"/>
              </a:rPr>
              <a:t>Team 06 Presents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"/>
          <p:cNvSpPr txBox="1"/>
          <p:nvPr/>
        </p:nvSpPr>
        <p:spPr>
          <a:xfrm>
            <a:off x="476250" y="2175420"/>
            <a:ext cx="5900737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0"/>
              <a:buFont typeface="Arial"/>
              <a:buNone/>
            </a:pPr>
            <a:r>
              <a:rPr b="1" i="0" lang="en-US" sz="675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SomePlace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"/>
          <p:cNvSpPr txBox="1"/>
          <p:nvPr/>
        </p:nvSpPr>
        <p:spPr>
          <a:xfrm>
            <a:off x="476250" y="3394620"/>
            <a:ext cx="5619750" cy="853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실패 없는 데이트를 위한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1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 AI 감성 장소 추천 서비스 썸플레이스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168" name="Google Shape;168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57975" y="1047750"/>
            <a:ext cx="5057775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9" name="Google Shape;169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13884" y="4629000"/>
            <a:ext cx="898094" cy="419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"/>
          <p:cNvSpPr/>
          <p:nvPr/>
        </p:nvSpPr>
        <p:spPr>
          <a:xfrm>
            <a:off x="476175" y="4629009"/>
            <a:ext cx="898200" cy="419100"/>
          </a:xfrm>
          <a:prstGeom prst="roundRect">
            <a:avLst>
              <a:gd fmla="val 50000" name="adj"/>
            </a:avLst>
          </a:prstGeom>
          <a:solidFill>
            <a:srgbClr val="FF3F82"/>
          </a:solidFill>
          <a:ln cap="flat" cmpd="sng" w="9525">
            <a:solidFill>
              <a:srgbClr val="FF3F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강호승</a:t>
            </a:r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"/>
          <p:cNvSpPr/>
          <p:nvPr/>
        </p:nvSpPr>
        <p:spPr>
          <a:xfrm>
            <a:off x="3804474" y="4629009"/>
            <a:ext cx="898200" cy="419100"/>
          </a:xfrm>
          <a:prstGeom prst="roundRect">
            <a:avLst>
              <a:gd fmla="val 50000" name="adj"/>
            </a:avLst>
          </a:prstGeom>
          <a:solidFill>
            <a:srgbClr val="FF3F82"/>
          </a:solidFill>
          <a:ln cap="flat" cmpd="sng" w="9525">
            <a:solidFill>
              <a:srgbClr val="FF3F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이혜영</a:t>
            </a:r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"/>
          <p:cNvSpPr/>
          <p:nvPr/>
        </p:nvSpPr>
        <p:spPr>
          <a:xfrm>
            <a:off x="2695064" y="4629009"/>
            <a:ext cx="898200" cy="419100"/>
          </a:xfrm>
          <a:prstGeom prst="roundRect">
            <a:avLst>
              <a:gd fmla="val 50000" name="adj"/>
            </a:avLst>
          </a:prstGeom>
          <a:solidFill>
            <a:srgbClr val="FF3F82"/>
          </a:solidFill>
          <a:ln cap="flat" cmpd="sng" w="9525">
            <a:solidFill>
              <a:srgbClr val="FF3F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이세형</a:t>
            </a:r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"/>
          <p:cNvSpPr/>
          <p:nvPr/>
        </p:nvSpPr>
        <p:spPr>
          <a:xfrm>
            <a:off x="1585627" y="4629009"/>
            <a:ext cx="898200" cy="419100"/>
          </a:xfrm>
          <a:prstGeom prst="roundRect">
            <a:avLst>
              <a:gd fmla="val 50000" name="adj"/>
            </a:avLst>
          </a:prstGeom>
          <a:solidFill>
            <a:srgbClr val="FF3F82"/>
          </a:solidFill>
          <a:ln cap="flat" cmpd="sng" w="9525">
            <a:solidFill>
              <a:srgbClr val="FF3F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김종환</a:t>
            </a:r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"/>
          <p:cNvSpPr/>
          <p:nvPr/>
        </p:nvSpPr>
        <p:spPr>
          <a:xfrm>
            <a:off x="4913898" y="4629009"/>
            <a:ext cx="898200" cy="419100"/>
          </a:xfrm>
          <a:prstGeom prst="roundRect">
            <a:avLst>
              <a:gd fmla="val 50000" name="adj"/>
            </a:avLst>
          </a:prstGeom>
          <a:solidFill>
            <a:srgbClr val="FF3F82"/>
          </a:solidFill>
          <a:ln cap="flat" cmpd="sng" w="9525">
            <a:solidFill>
              <a:srgbClr val="FF3F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전규호</a:t>
            </a:r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43" name="Google Shape;3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44" name="Google Shape;34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2819251"/>
            <a:ext cx="5381625" cy="146298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0"/>
          <p:cNvSpPr txBox="1"/>
          <p:nvPr/>
        </p:nvSpPr>
        <p:spPr>
          <a:xfrm>
            <a:off x="476250" y="2331690"/>
            <a:ext cx="5650706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rgbClr val="FF80AB"/>
                </a:solidFill>
                <a:latin typeface="Quicksand"/>
                <a:ea typeface="Quicksand"/>
                <a:cs typeface="Quicksand"/>
                <a:sym typeface="Quicksand"/>
              </a:rPr>
              <a:t>왜 썸플레이스 인가요?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0"/>
          <p:cNvSpPr txBox="1"/>
          <p:nvPr/>
        </p:nvSpPr>
        <p:spPr>
          <a:xfrm>
            <a:off x="476250" y="4567981"/>
            <a:ext cx="53816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썸플레이스는 단순한 지도 앱이 아닙니다.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 여러분의 소중한 시간을 빛내줄 </a:t>
            </a:r>
            <a:r>
              <a:rPr b="1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연애 조력자</a:t>
            </a:r>
            <a:r>
              <a:rPr b="0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입니다.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0"/>
          <p:cNvSpPr txBox="1"/>
          <p:nvPr/>
        </p:nvSpPr>
        <p:spPr>
          <a:xfrm>
            <a:off x="7594758" y="3902273"/>
            <a:ext cx="2860357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0"/>
          <p:cNvSpPr txBox="1"/>
          <p:nvPr/>
        </p:nvSpPr>
        <p:spPr>
          <a:xfrm>
            <a:off x="733425" y="3076426"/>
            <a:ext cx="48672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D81B60"/>
                </a:solidFill>
                <a:latin typeface="Quicksand"/>
                <a:ea typeface="Quicksand"/>
                <a:cs typeface="Quicksand"/>
                <a:sym typeface="Quicksand"/>
              </a:rPr>
              <a:t>♥ 커플들의 필수 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0"/>
          <p:cNvSpPr txBox="1"/>
          <p:nvPr/>
        </p:nvSpPr>
        <p:spPr>
          <a:xfrm>
            <a:off x="733425" y="3476476"/>
            <a:ext cx="48672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"매번 밥-카페-영화 패턴이 지겹다면?"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0"/>
          <p:cNvSpPr txBox="1"/>
          <p:nvPr/>
        </p:nvSpPr>
        <p:spPr>
          <a:xfrm>
            <a:off x="733425" y="3750766"/>
            <a:ext cx="48672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"기념일에 실망하지 않는 완벽한 하루를 원한다면?"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351" name="Google Shape;35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8687" y="2644973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0"/>
          <p:cNvSpPr txBox="1"/>
          <p:nvPr/>
        </p:nvSpPr>
        <p:spPr>
          <a:xfrm>
            <a:off x="666750" y="476250"/>
            <a:ext cx="11525250" cy="479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i="0" lang="en-US" sz="3150" u="none" cap="none" strike="noStrike">
                <a:solidFill>
                  <a:srgbClr val="333333"/>
                </a:solidFill>
                <a:latin typeface="Quicksand"/>
                <a:ea typeface="Quicksand"/>
                <a:cs typeface="Quicksand"/>
                <a:sym typeface="Quicksand"/>
              </a:rPr>
              <a:t>마무리 및 기대효과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0"/>
          <p:cNvSpPr/>
          <p:nvPr/>
        </p:nvSpPr>
        <p:spPr>
          <a:xfrm>
            <a:off x="476250" y="476250"/>
            <a:ext cx="76200" cy="479970"/>
          </a:xfrm>
          <a:prstGeom prst="rect">
            <a:avLst/>
          </a:prstGeom>
          <a:solidFill>
            <a:srgbClr val="FF80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9" name="Google Shape;17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0" name="Google Shape;18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2468135"/>
            <a:ext cx="538162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1" name="Google Shape;18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7938" y="859017"/>
            <a:ext cx="5381625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"/>
          <p:cNvSpPr txBox="1"/>
          <p:nvPr/>
        </p:nvSpPr>
        <p:spPr>
          <a:xfrm>
            <a:off x="523875" y="1609717"/>
            <a:ext cx="56508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rgbClr val="FF80AB"/>
                </a:solidFill>
                <a:latin typeface="Quicksand"/>
                <a:ea typeface="Quicksand"/>
                <a:cs typeface="Quicksand"/>
                <a:sym typeface="Quicksand"/>
              </a:rPr>
              <a:t>기존 검색의 문제점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183" name="Google Shape;18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2225" y="2506235"/>
            <a:ext cx="5305425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"/>
          <p:cNvSpPr txBox="1"/>
          <p:nvPr/>
        </p:nvSpPr>
        <p:spPr>
          <a:xfrm>
            <a:off x="6524050" y="1059974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D81B60"/>
                </a:solidFill>
                <a:latin typeface="Quicksand"/>
                <a:ea typeface="Quicksand"/>
                <a:cs typeface="Quicksand"/>
                <a:sym typeface="Quicksand"/>
              </a:rPr>
              <a:t>데이트 장소 검색의 고충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6524050" y="1501331"/>
            <a:ext cx="4857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"기념일이라 열심히 찾았는데, 막상 가보니 광고였고 분위기도 별로여서 여자친구 눈치가 보였어요."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"/>
          <p:cNvSpPr txBox="1"/>
          <p:nvPr/>
        </p:nvSpPr>
        <p:spPr>
          <a:xfrm>
            <a:off x="523875" y="2088653"/>
            <a:ext cx="533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♥ </a:t>
            </a:r>
            <a:r>
              <a:rPr b="1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광고성 리뷰 홍수:</a:t>
            </a:r>
            <a:r>
              <a:rPr b="0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 상위 노출된 '분위기 좋은 맛집' 대부분이 마케팅 업체의 작품.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523875" y="2841353"/>
            <a:ext cx="5334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♥ </a:t>
            </a:r>
            <a:r>
              <a:rPr b="1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복잡한 필터 설정: </a:t>
            </a:r>
            <a:r>
              <a:rPr b="0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조건을 일일이 설정하기 귀찮음.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"/>
          <p:cNvSpPr txBox="1"/>
          <p:nvPr/>
        </p:nvSpPr>
        <p:spPr>
          <a:xfrm>
            <a:off x="523875" y="3286617"/>
            <a:ext cx="533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♥ </a:t>
            </a:r>
            <a:r>
              <a:rPr b="1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감성 정보 부족:</a:t>
            </a:r>
            <a:r>
              <a:rPr b="0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 지도 앱의 평점만으로는 가게의 '무드'나 '데이트 적합도'를 알기 어려움.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476250" y="476250"/>
            <a:ext cx="76200" cy="479970"/>
          </a:xfrm>
          <a:prstGeom prst="rect">
            <a:avLst/>
          </a:prstGeom>
          <a:solidFill>
            <a:srgbClr val="FF80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566750" y="473838"/>
            <a:ext cx="11525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i="0" lang="en-US" sz="3150" u="none" cap="none" strike="noStrike">
                <a:solidFill>
                  <a:srgbClr val="333333"/>
                </a:solidFill>
                <a:latin typeface="Quicksand"/>
                <a:ea typeface="Quicksand"/>
                <a:cs typeface="Quicksand"/>
                <a:sym typeface="Quicksand"/>
              </a:rPr>
              <a:t>"오빠, 여기 진짜 맛집 맞아?"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"/>
          <p:cNvSpPr txBox="1"/>
          <p:nvPr/>
        </p:nvSpPr>
        <p:spPr>
          <a:xfrm>
            <a:off x="538646" y="4072976"/>
            <a:ext cx="533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♥ </a:t>
            </a:r>
            <a:r>
              <a:rPr b="1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환각 효과(Hallucination):</a:t>
            </a:r>
            <a:r>
              <a:rPr b="0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 존재하지 않는 메뉴나 이미 없어진 핫플레이스가 추천됨.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/>
          <p:cNvSpPr txBox="1"/>
          <p:nvPr/>
        </p:nvSpPr>
        <p:spPr>
          <a:xfrm>
            <a:off x="566738" y="5578238"/>
            <a:ext cx="533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♥ </a:t>
            </a:r>
            <a:r>
              <a:rPr b="1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최신성 부족:</a:t>
            </a:r>
            <a:r>
              <a:rPr b="0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 지난달에 오픈한 '성수동 힙한 와인바'를 알지 못함.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"/>
          <p:cNvSpPr txBox="1"/>
          <p:nvPr/>
        </p:nvSpPr>
        <p:spPr>
          <a:xfrm>
            <a:off x="545767" y="4797636"/>
            <a:ext cx="533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♥ </a:t>
            </a:r>
            <a:r>
              <a:rPr b="1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맥락 파악 실패:</a:t>
            </a:r>
            <a:r>
              <a:rPr b="0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 "썸녀랑 가기 좋은 곳"이라고 물었을 때, 성공적인 장소를 제공하지 못함.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8" name="Google Shape;1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9" name="Google Shape;19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2669827"/>
            <a:ext cx="3555950" cy="30307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0" name="Google Shape;20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7950" y="2669827"/>
            <a:ext cx="3555950" cy="30307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1" name="Google Shape;20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9650" y="2669827"/>
            <a:ext cx="3556099" cy="303073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"/>
          <p:cNvSpPr txBox="1"/>
          <p:nvPr/>
        </p:nvSpPr>
        <p:spPr>
          <a:xfrm>
            <a:off x="476250" y="1923157"/>
            <a:ext cx="11239500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"썸부터 연애까지, 장소 고민은 저희가 할게요."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203" name="Google Shape;20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73150" y="2974627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"/>
          <p:cNvSpPr txBox="1"/>
          <p:nvPr/>
        </p:nvSpPr>
        <p:spPr>
          <a:xfrm>
            <a:off x="707391" y="3927127"/>
            <a:ext cx="3093667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취향 저격 무드 검색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"/>
          <p:cNvSpPr txBox="1"/>
          <p:nvPr/>
        </p:nvSpPr>
        <p:spPr>
          <a:xfrm>
            <a:off x="781050" y="4367063"/>
            <a:ext cx="29463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"오늘 300일인데, 어둡고 재즈 나오는 와인바 찾아줘" 같은 구체적인 감성 질문에 답변합니다.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206" name="Google Shape;206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14851" y="2974627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"/>
          <p:cNvSpPr txBox="1"/>
          <p:nvPr/>
        </p:nvSpPr>
        <p:spPr>
          <a:xfrm>
            <a:off x="4549091" y="3927127"/>
            <a:ext cx="3093667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헛걸음 방지 (RAG)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"/>
          <p:cNvSpPr txBox="1"/>
          <p:nvPr/>
        </p:nvSpPr>
        <p:spPr>
          <a:xfrm>
            <a:off x="4622750" y="4367063"/>
            <a:ext cx="29463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최신 플레이스 데이터를 실시간으로 연동해 폐업 여부와 영업 시간을 확실하게 검증합니다.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209" name="Google Shape;209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556700" y="2974627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"/>
          <p:cNvSpPr txBox="1"/>
          <p:nvPr/>
        </p:nvSpPr>
        <p:spPr>
          <a:xfrm>
            <a:off x="8390788" y="3927127"/>
            <a:ext cx="3093824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데이트 코스 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"/>
          <p:cNvSpPr txBox="1"/>
          <p:nvPr/>
        </p:nvSpPr>
        <p:spPr>
          <a:xfrm>
            <a:off x="8464450" y="4367063"/>
            <a:ext cx="29464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단순 장소 하나가 아니라, 식사 후 갈 수 있는 카페나 산책로까지 이어지는 완벽한 코스를 제안합니다.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212" name="Google Shape;212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63650" y="3165127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3" name="Google Shape;213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81538" y="3165127"/>
            <a:ext cx="428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4" name="Google Shape;214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723387" y="3165127"/>
            <a:ext cx="4286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"/>
          <p:cNvSpPr txBox="1"/>
          <p:nvPr/>
        </p:nvSpPr>
        <p:spPr>
          <a:xfrm>
            <a:off x="666750" y="476250"/>
            <a:ext cx="11525250" cy="479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i="0" lang="en-US" sz="3150" u="none" cap="none" strike="noStrike">
                <a:solidFill>
                  <a:srgbClr val="333333"/>
                </a:solidFill>
                <a:latin typeface="Quicksand"/>
                <a:ea typeface="Quicksand"/>
                <a:cs typeface="Quicksand"/>
                <a:sym typeface="Quicksand"/>
              </a:rPr>
              <a:t>썸플레이스: 사랑을 이어주는 AI 큐레이터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"/>
          <p:cNvSpPr/>
          <p:nvPr/>
        </p:nvSpPr>
        <p:spPr>
          <a:xfrm>
            <a:off x="476250" y="476250"/>
            <a:ext cx="76200" cy="479970"/>
          </a:xfrm>
          <a:prstGeom prst="rect">
            <a:avLst/>
          </a:prstGeom>
          <a:solidFill>
            <a:srgbClr val="FF80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21" name="Google Shape;2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"/>
          <p:cNvSpPr txBox="1"/>
          <p:nvPr/>
        </p:nvSpPr>
        <p:spPr>
          <a:xfrm>
            <a:off x="666750" y="476250"/>
            <a:ext cx="11525250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i="0" lang="en-US" sz="3150" u="none" cap="none" strike="noStrike">
                <a:solidFill>
                  <a:srgbClr val="333333"/>
                </a:solidFill>
                <a:latin typeface="Quicksand"/>
                <a:ea typeface="Quicksand"/>
                <a:cs typeface="Quicksand"/>
                <a:sym typeface="Quicksand"/>
              </a:rPr>
              <a:t>전체 프로세스 (Overall process)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"/>
          <p:cNvSpPr/>
          <p:nvPr/>
        </p:nvSpPr>
        <p:spPr>
          <a:xfrm>
            <a:off x="476250" y="476250"/>
            <a:ext cx="76200" cy="479970"/>
          </a:xfrm>
          <a:prstGeom prst="rect">
            <a:avLst/>
          </a:prstGeom>
          <a:solidFill>
            <a:srgbClr val="FF80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act] React 기초" id="224" name="Google Shape;22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2916" y="2633068"/>
            <a:ext cx="790025" cy="51911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"/>
          <p:cNvSpPr txBox="1"/>
          <p:nvPr/>
        </p:nvSpPr>
        <p:spPr>
          <a:xfrm>
            <a:off x="423376" y="4020133"/>
            <a:ext cx="614844" cy="295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사용자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"/>
          <p:cNvSpPr/>
          <p:nvPr/>
        </p:nvSpPr>
        <p:spPr>
          <a:xfrm>
            <a:off x="1367438" y="2530145"/>
            <a:ext cx="1905000" cy="2382927"/>
          </a:xfrm>
          <a:prstGeom prst="rect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"/>
          <p:cNvSpPr txBox="1"/>
          <p:nvPr/>
        </p:nvSpPr>
        <p:spPr>
          <a:xfrm>
            <a:off x="2252394" y="2693142"/>
            <a:ext cx="614844" cy="34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UI 화면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"/>
          <p:cNvSpPr/>
          <p:nvPr/>
        </p:nvSpPr>
        <p:spPr>
          <a:xfrm>
            <a:off x="1509108" y="3335871"/>
            <a:ext cx="1624341" cy="428716"/>
          </a:xfrm>
          <a:prstGeom prst="rect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"/>
          <p:cNvSpPr txBox="1"/>
          <p:nvPr/>
        </p:nvSpPr>
        <p:spPr>
          <a:xfrm>
            <a:off x="1782998" y="3358034"/>
            <a:ext cx="1233405" cy="34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입력 컴포넌트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"/>
          <p:cNvSpPr/>
          <p:nvPr/>
        </p:nvSpPr>
        <p:spPr>
          <a:xfrm>
            <a:off x="1509108" y="3848248"/>
            <a:ext cx="1624341" cy="428716"/>
          </a:xfrm>
          <a:prstGeom prst="rect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"/>
          <p:cNvSpPr/>
          <p:nvPr/>
        </p:nvSpPr>
        <p:spPr>
          <a:xfrm>
            <a:off x="1509108" y="4355955"/>
            <a:ext cx="1624341" cy="428716"/>
          </a:xfrm>
          <a:prstGeom prst="rect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"/>
          <p:cNvSpPr txBox="1"/>
          <p:nvPr/>
        </p:nvSpPr>
        <p:spPr>
          <a:xfrm>
            <a:off x="1712897" y="4397958"/>
            <a:ext cx="1391291" cy="34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지도/위치 정보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"/>
          <p:cNvSpPr txBox="1"/>
          <p:nvPr/>
        </p:nvSpPr>
        <p:spPr>
          <a:xfrm>
            <a:off x="1782998" y="3882844"/>
            <a:ext cx="1233405" cy="34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결과 컴포넌트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"/>
          <p:cNvSpPr/>
          <p:nvPr/>
        </p:nvSpPr>
        <p:spPr>
          <a:xfrm>
            <a:off x="5133620" y="2530145"/>
            <a:ext cx="1905000" cy="2382927"/>
          </a:xfrm>
          <a:prstGeom prst="rect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"/>
          <p:cNvSpPr txBox="1"/>
          <p:nvPr/>
        </p:nvSpPr>
        <p:spPr>
          <a:xfrm>
            <a:off x="5972298" y="2722951"/>
            <a:ext cx="967798" cy="34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컨트롤러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"/>
          <p:cNvSpPr/>
          <p:nvPr/>
        </p:nvSpPr>
        <p:spPr>
          <a:xfrm>
            <a:off x="5275290" y="3335871"/>
            <a:ext cx="1624341" cy="428716"/>
          </a:xfrm>
          <a:prstGeom prst="rect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"/>
          <p:cNvSpPr txBox="1"/>
          <p:nvPr/>
        </p:nvSpPr>
        <p:spPr>
          <a:xfrm>
            <a:off x="5506676" y="3378437"/>
            <a:ext cx="1835506" cy="34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응답 출력 로직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"/>
          <p:cNvSpPr/>
          <p:nvPr/>
        </p:nvSpPr>
        <p:spPr>
          <a:xfrm>
            <a:off x="5275290" y="3848248"/>
            <a:ext cx="1624341" cy="428716"/>
          </a:xfrm>
          <a:prstGeom prst="rect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"/>
          <p:cNvSpPr/>
          <p:nvPr/>
        </p:nvSpPr>
        <p:spPr>
          <a:xfrm>
            <a:off x="5275290" y="4355955"/>
            <a:ext cx="1624341" cy="428716"/>
          </a:xfrm>
          <a:prstGeom prst="rect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"/>
          <p:cNvSpPr txBox="1"/>
          <p:nvPr/>
        </p:nvSpPr>
        <p:spPr>
          <a:xfrm>
            <a:off x="5506676" y="3890251"/>
            <a:ext cx="1233405" cy="34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맛집 추천 로직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"/>
          <p:cNvSpPr/>
          <p:nvPr/>
        </p:nvSpPr>
        <p:spPr>
          <a:xfrm>
            <a:off x="10024558" y="4234961"/>
            <a:ext cx="1905000" cy="2382927"/>
          </a:xfrm>
          <a:prstGeom prst="rect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"/>
          <p:cNvSpPr txBox="1"/>
          <p:nvPr/>
        </p:nvSpPr>
        <p:spPr>
          <a:xfrm>
            <a:off x="10370017" y="4302797"/>
            <a:ext cx="1290693" cy="34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외부 API 서비스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"/>
          <p:cNvSpPr/>
          <p:nvPr/>
        </p:nvSpPr>
        <p:spPr>
          <a:xfrm>
            <a:off x="10054689" y="1174129"/>
            <a:ext cx="1905000" cy="1631977"/>
          </a:xfrm>
          <a:prstGeom prst="rect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"/>
          <p:cNvSpPr txBox="1"/>
          <p:nvPr/>
        </p:nvSpPr>
        <p:spPr>
          <a:xfrm>
            <a:off x="11133846" y="1347094"/>
            <a:ext cx="614844" cy="393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DB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"/>
          <p:cNvSpPr/>
          <p:nvPr/>
        </p:nvSpPr>
        <p:spPr>
          <a:xfrm>
            <a:off x="10196359" y="1979855"/>
            <a:ext cx="1624341" cy="744098"/>
          </a:xfrm>
          <a:prstGeom prst="rect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"/>
          <p:cNvSpPr txBox="1"/>
          <p:nvPr/>
        </p:nvSpPr>
        <p:spPr>
          <a:xfrm>
            <a:off x="10390486" y="2011391"/>
            <a:ext cx="1233405" cy="6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명소 및 코스</a:t>
            </a:r>
            <a:endParaRPr b="1" i="0" sz="1400" u="none" cap="none" strike="noStrike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데이터베이스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pring] Spring의 정의와 기본 개념" id="247" name="Google Shape;24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2824" y="2649909"/>
            <a:ext cx="494252" cy="49425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"/>
          <p:cNvSpPr txBox="1"/>
          <p:nvPr/>
        </p:nvSpPr>
        <p:spPr>
          <a:xfrm>
            <a:off x="5515654" y="4383269"/>
            <a:ext cx="1233405" cy="34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코스 추천 로직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romaDB: An Open-source vector database | by Debaprasann Bhoi | GoPenAI" id="249" name="Google Shape;24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33665" y="1337007"/>
            <a:ext cx="743393" cy="4799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구글 맵스 API 통합 방법: 단계별 가이드" id="250" name="Google Shape;25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62473" y="4750986"/>
            <a:ext cx="1629170" cy="4109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ython] kakao map api를 활용한 지오코딩(geocoding) geokakao" id="251" name="Google Shape;251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48099" y="5235619"/>
            <a:ext cx="857917" cy="6499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4"/>
          <p:cNvCxnSpPr/>
          <p:nvPr/>
        </p:nvCxnSpPr>
        <p:spPr>
          <a:xfrm>
            <a:off x="3272438" y="3421685"/>
            <a:ext cx="1794431" cy="0"/>
          </a:xfrm>
          <a:prstGeom prst="straightConnector1">
            <a:avLst/>
          </a:prstGeom>
          <a:noFill/>
          <a:ln cap="flat" cmpd="sng" w="76200">
            <a:solidFill>
              <a:srgbClr val="FF408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3" name="Google Shape;253;p4"/>
          <p:cNvCxnSpPr/>
          <p:nvPr/>
        </p:nvCxnSpPr>
        <p:spPr>
          <a:xfrm rot="10800000">
            <a:off x="3347797" y="3992805"/>
            <a:ext cx="1778508" cy="0"/>
          </a:xfrm>
          <a:prstGeom prst="straightConnector1">
            <a:avLst/>
          </a:prstGeom>
          <a:noFill/>
          <a:ln cap="flat" cmpd="sng" w="76200">
            <a:solidFill>
              <a:srgbClr val="FF408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4" name="Google Shape;254;p4"/>
          <p:cNvSpPr txBox="1"/>
          <p:nvPr/>
        </p:nvSpPr>
        <p:spPr>
          <a:xfrm>
            <a:off x="3466044" y="2971806"/>
            <a:ext cx="1525906" cy="34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사용자 쿼리 입력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"/>
          <p:cNvSpPr txBox="1"/>
          <p:nvPr/>
        </p:nvSpPr>
        <p:spPr>
          <a:xfrm>
            <a:off x="3826617" y="4056814"/>
            <a:ext cx="1233405" cy="34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결과 출력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"/>
          <p:cNvSpPr txBox="1"/>
          <p:nvPr/>
        </p:nvSpPr>
        <p:spPr>
          <a:xfrm rot="-1523743">
            <a:off x="7884008" y="2357789"/>
            <a:ext cx="1233405" cy="34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DB 쿼리 / 응답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4"/>
          <p:cNvCxnSpPr>
            <a:endCxn id="243" idx="1"/>
          </p:cNvCxnSpPr>
          <p:nvPr/>
        </p:nvCxnSpPr>
        <p:spPr>
          <a:xfrm flipH="1" rot="10800000">
            <a:off x="7055289" y="1990118"/>
            <a:ext cx="2999400" cy="1521300"/>
          </a:xfrm>
          <a:prstGeom prst="straightConnector1">
            <a:avLst/>
          </a:prstGeom>
          <a:noFill/>
          <a:ln cap="flat" cmpd="sng" w="76200">
            <a:solidFill>
              <a:srgbClr val="FF408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58" name="Google Shape;258;p4"/>
          <p:cNvCxnSpPr>
            <a:endCxn id="241" idx="1"/>
          </p:cNvCxnSpPr>
          <p:nvPr/>
        </p:nvCxnSpPr>
        <p:spPr>
          <a:xfrm>
            <a:off x="7045858" y="4020025"/>
            <a:ext cx="2978700" cy="1406400"/>
          </a:xfrm>
          <a:prstGeom prst="straightConnector1">
            <a:avLst/>
          </a:prstGeom>
          <a:noFill/>
          <a:ln cap="flat" cmpd="sng" w="76200">
            <a:solidFill>
              <a:srgbClr val="FF408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59" name="Google Shape;259;p4"/>
          <p:cNvSpPr txBox="1"/>
          <p:nvPr/>
        </p:nvSpPr>
        <p:spPr>
          <a:xfrm rot="1531378">
            <a:off x="7883765" y="4724052"/>
            <a:ext cx="1233405" cy="34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API 쿼리 / 응답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사랑에 빠진 커플 - 무료 모양개 아이콘" id="260" name="Google Shape;260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5894" y="3112952"/>
            <a:ext cx="999050" cy="99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집중분석] 오픈AI의 API에 대한 완벽 가이드 - 1탄 : 블로그 - by GPTsKOREA 지피티스코리아" id="261" name="Google Shape;261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481674" y="5959284"/>
            <a:ext cx="1067377" cy="540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66" name="Google Shape;2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"/>
          <p:cNvSpPr txBox="1"/>
          <p:nvPr/>
        </p:nvSpPr>
        <p:spPr>
          <a:xfrm>
            <a:off x="666750" y="476250"/>
            <a:ext cx="11525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i="0" lang="en-US" sz="3150" u="none" cap="none" strike="noStrike">
                <a:solidFill>
                  <a:srgbClr val="333333"/>
                </a:solidFill>
                <a:latin typeface="Quicksand"/>
                <a:ea typeface="Quicksand"/>
                <a:cs typeface="Quicksand"/>
                <a:sym typeface="Quicksand"/>
              </a:rPr>
              <a:t>프런트: 썸플레이스 앱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"/>
          <p:cNvSpPr/>
          <p:nvPr/>
        </p:nvSpPr>
        <p:spPr>
          <a:xfrm>
            <a:off x="476250" y="476250"/>
            <a:ext cx="76200" cy="479970"/>
          </a:xfrm>
          <a:prstGeom prst="rect">
            <a:avLst/>
          </a:prstGeom>
          <a:solidFill>
            <a:srgbClr val="FF80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5" title="스크린샷 2025-12-11 213112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41656"/>
            <a:ext cx="12191998" cy="5516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"/>
          <p:cNvSpPr/>
          <p:nvPr/>
        </p:nvSpPr>
        <p:spPr>
          <a:xfrm>
            <a:off x="81200" y="1995575"/>
            <a:ext cx="1951800" cy="2389200"/>
          </a:xfrm>
          <a:prstGeom prst="wedgeRect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5"/>
          <p:cNvSpPr/>
          <p:nvPr/>
        </p:nvSpPr>
        <p:spPr>
          <a:xfrm rot="10800000">
            <a:off x="2563950" y="1823800"/>
            <a:ext cx="4637700" cy="3575700"/>
          </a:xfrm>
          <a:prstGeom prst="wedgeRectCallout">
            <a:avLst>
              <a:gd fmla="val -21715" name="adj1"/>
              <a:gd fmla="val 5759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5"/>
          <p:cNvSpPr/>
          <p:nvPr/>
        </p:nvSpPr>
        <p:spPr>
          <a:xfrm rot="-5400000">
            <a:off x="4604725" y="3483725"/>
            <a:ext cx="587100" cy="4606200"/>
          </a:xfrm>
          <a:prstGeom prst="wedgeRectCallout">
            <a:avLst>
              <a:gd fmla="val 192024" name="adj1"/>
              <a:gd fmla="val 7102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5"/>
          <p:cNvSpPr txBox="1"/>
          <p:nvPr/>
        </p:nvSpPr>
        <p:spPr>
          <a:xfrm>
            <a:off x="81225" y="4753125"/>
            <a:ext cx="19518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     History</a:t>
            </a:r>
            <a:endParaRPr b="0" i="0" sz="1600" u="none" cap="none" strike="noStrike">
              <a:solidFill>
                <a:schemeClr val="dk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74" name="Google Shape;274;p5"/>
          <p:cNvSpPr txBox="1"/>
          <p:nvPr/>
        </p:nvSpPr>
        <p:spPr>
          <a:xfrm>
            <a:off x="4964900" y="1197275"/>
            <a:ext cx="19518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AiSummaryPanel</a:t>
            </a:r>
            <a:endParaRPr b="0" i="0" sz="1600" u="none" cap="none" strike="noStrike">
              <a:solidFill>
                <a:schemeClr val="dk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75" name="Google Shape;275;p5"/>
          <p:cNvSpPr/>
          <p:nvPr/>
        </p:nvSpPr>
        <p:spPr>
          <a:xfrm rot="-5400000">
            <a:off x="5429350" y="4214425"/>
            <a:ext cx="421500" cy="1811400"/>
          </a:xfrm>
          <a:prstGeom prst="wedgeRectCallout">
            <a:avLst>
              <a:gd fmla="val -68523" name="adj1"/>
              <a:gd fmla="val 12499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5"/>
          <p:cNvSpPr txBox="1"/>
          <p:nvPr/>
        </p:nvSpPr>
        <p:spPr>
          <a:xfrm>
            <a:off x="9692425" y="1823800"/>
            <a:ext cx="19518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MapPanel</a:t>
            </a:r>
            <a:endParaRPr b="0" i="0" sz="1600" u="none" cap="none" strike="noStrike">
              <a:solidFill>
                <a:schemeClr val="dk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77" name="Google Shape;277;p5"/>
          <p:cNvSpPr txBox="1"/>
          <p:nvPr/>
        </p:nvSpPr>
        <p:spPr>
          <a:xfrm>
            <a:off x="9844825" y="4753125"/>
            <a:ext cx="19518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PlaceListPanel</a:t>
            </a:r>
            <a:endParaRPr b="0" i="0" sz="1600" u="none" cap="none" strike="noStrike">
              <a:solidFill>
                <a:schemeClr val="dk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82" name="Google Shape;28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5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6"/>
          <p:cNvSpPr txBox="1"/>
          <p:nvPr/>
        </p:nvSpPr>
        <p:spPr>
          <a:xfrm>
            <a:off x="476250" y="2086867"/>
            <a:ext cx="56508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rgbClr val="FF80AB"/>
                </a:solidFill>
                <a:latin typeface="Quicksand"/>
                <a:ea typeface="Quicksand"/>
                <a:cs typeface="Quicksand"/>
                <a:sym typeface="Quicksand"/>
              </a:rPr>
              <a:t>DB Design 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6"/>
          <p:cNvSpPr txBox="1"/>
          <p:nvPr/>
        </p:nvSpPr>
        <p:spPr>
          <a:xfrm>
            <a:off x="666750" y="2526803"/>
            <a:ext cx="5191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♥ </a:t>
            </a:r>
            <a:r>
              <a:rPr b="1" i="0" lang="en-US" sz="1350" u="none" cap="none" strike="noStrike">
                <a:solidFill>
                  <a:srgbClr val="334155"/>
                </a:solidFill>
                <a:latin typeface="Poppins"/>
                <a:ea typeface="Poppins"/>
                <a:cs typeface="Poppins"/>
                <a:sym typeface="Poppins"/>
              </a:rPr>
              <a:t>관광 명소 수집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1350" u="none" cap="none" strike="noStrike">
                <a:solidFill>
                  <a:srgbClr val="334155"/>
                </a:solidFill>
                <a:latin typeface="Poppins"/>
                <a:ea typeface="Poppins"/>
                <a:cs typeface="Poppins"/>
                <a:sym typeface="Poppins"/>
              </a:rPr>
              <a:t> (Naver API) : </a:t>
            </a:r>
            <a:r>
              <a:rPr b="0" i="0" lang="en-US" sz="1050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지역별 명소 검색 및 블로그 리뷰 수 크롤링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6"/>
          <p:cNvSpPr txBox="1"/>
          <p:nvPr/>
        </p:nvSpPr>
        <p:spPr>
          <a:xfrm>
            <a:off x="666750" y="2977766"/>
            <a:ext cx="5191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♥ </a:t>
            </a:r>
            <a:r>
              <a:rPr b="1" i="0" lang="en-US" sz="1350" u="none" cap="none" strike="noStrike">
                <a:solidFill>
                  <a:srgbClr val="334155"/>
                </a:solidFill>
                <a:latin typeface="Poppins"/>
                <a:ea typeface="Poppins"/>
                <a:cs typeface="Poppins"/>
                <a:sym typeface="Poppins"/>
              </a:rPr>
              <a:t>상세 데이터 확보 (Kakao API) :</a:t>
            </a:r>
            <a:r>
              <a:rPr b="0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0" i="0" lang="en-US" sz="1050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장소 상세 정보, 위치 정보 가공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6"/>
          <p:cNvSpPr txBox="1"/>
          <p:nvPr/>
        </p:nvSpPr>
        <p:spPr>
          <a:xfrm>
            <a:off x="666750" y="3365003"/>
            <a:ext cx="5191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♥ </a:t>
            </a:r>
            <a:r>
              <a:rPr b="1" i="0" lang="en-US" sz="1350" u="none" cap="none" strike="noStrike">
                <a:solidFill>
                  <a:srgbClr val="334155"/>
                </a:solidFill>
                <a:latin typeface="Poppins"/>
                <a:ea typeface="Poppins"/>
                <a:cs typeface="Poppins"/>
                <a:sym typeface="Poppins"/>
              </a:rPr>
              <a:t>위치 데이터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1350" u="none" cap="none" strike="noStrike">
                <a:solidFill>
                  <a:srgbClr val="334155"/>
                </a:solidFill>
                <a:latin typeface="Poppins"/>
                <a:ea typeface="Poppins"/>
                <a:cs typeface="Poppins"/>
                <a:sym typeface="Poppins"/>
              </a:rPr>
              <a:t>정제 : </a:t>
            </a:r>
            <a:r>
              <a:rPr b="0" i="0" lang="en-US" sz="1050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위경도 기반 중복 장소 제거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6"/>
          <p:cNvSpPr txBox="1"/>
          <p:nvPr/>
        </p:nvSpPr>
        <p:spPr>
          <a:xfrm>
            <a:off x="666750" y="3802603"/>
            <a:ext cx="5191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♥ </a:t>
            </a:r>
            <a:r>
              <a:rPr b="1" i="0" lang="en-US" sz="1350" u="none" cap="none" strike="noStrike">
                <a:solidFill>
                  <a:srgbClr val="334155"/>
                </a:solidFill>
                <a:latin typeface="Poppins"/>
                <a:ea typeface="Poppins"/>
                <a:cs typeface="Poppins"/>
                <a:sym typeface="Poppins"/>
              </a:rPr>
              <a:t>데이터 필터링 : </a:t>
            </a:r>
            <a:r>
              <a:rPr b="0" i="0" lang="en-US" sz="1050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리뷰 개수 및 블로그 언급량 기반 스코어링으로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050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광고성 장소 필터링</a:t>
            </a:r>
            <a:endParaRPr b="1" i="0" sz="1350" u="none" cap="none" strike="noStrike">
              <a:solidFill>
                <a:srgbClr val="33415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8" name="Google Shape;288;p6"/>
          <p:cNvSpPr txBox="1"/>
          <p:nvPr/>
        </p:nvSpPr>
        <p:spPr>
          <a:xfrm>
            <a:off x="666750" y="4203203"/>
            <a:ext cx="5191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♥ </a:t>
            </a:r>
            <a:r>
              <a:rPr b="1" i="0" lang="en-US" sz="1350" u="none" cap="none" strike="noStrike">
                <a:solidFill>
                  <a:srgbClr val="334155"/>
                </a:solidFill>
                <a:latin typeface="Poppins"/>
                <a:ea typeface="Poppins"/>
                <a:cs typeface="Poppins"/>
                <a:sym typeface="Poppins"/>
              </a:rPr>
              <a:t>최종 추천 명소 저장 : </a:t>
            </a:r>
            <a:r>
              <a:rPr b="0" i="0" lang="en-US" sz="1050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필터링된 데이터를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050" u="none" cap="none" strike="noStrik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DB에 json형식으로 저장</a:t>
            </a:r>
            <a:endParaRPr b="0" i="0" sz="1500" u="none" cap="none" strike="noStrike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9" name="Google Shape;289;p6"/>
          <p:cNvSpPr txBox="1"/>
          <p:nvPr/>
        </p:nvSpPr>
        <p:spPr>
          <a:xfrm>
            <a:off x="666750" y="476250"/>
            <a:ext cx="11525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50"/>
              <a:buFont typeface="Arial"/>
              <a:buNone/>
            </a:pPr>
            <a:r>
              <a:rPr b="1" i="0" lang="en-US" sz="3150" u="none" cap="none" strike="noStrike">
                <a:solidFill>
                  <a:srgbClr val="333333"/>
                </a:solidFill>
                <a:latin typeface="Quicksand"/>
                <a:ea typeface="Quicksand"/>
                <a:cs typeface="Quicksand"/>
                <a:sym typeface="Quicksand"/>
              </a:rPr>
              <a:t>Backend:</a:t>
            </a:r>
            <a:r>
              <a:rPr b="1" i="0" lang="en-US" sz="3250" u="none" cap="none" strike="noStrike">
                <a:solidFill>
                  <a:srgbClr val="333333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 Structure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6"/>
          <p:cNvSpPr/>
          <p:nvPr/>
        </p:nvSpPr>
        <p:spPr>
          <a:xfrm>
            <a:off x="476250" y="476250"/>
            <a:ext cx="76200" cy="479970"/>
          </a:xfrm>
          <a:prstGeom prst="rect">
            <a:avLst/>
          </a:prstGeom>
          <a:solidFill>
            <a:srgbClr val="FF80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3775" y="573450"/>
            <a:ext cx="5547375" cy="32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5338" y="4133450"/>
            <a:ext cx="332422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97" name="Google Shape;29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7"/>
          <p:cNvSpPr txBox="1"/>
          <p:nvPr/>
        </p:nvSpPr>
        <p:spPr>
          <a:xfrm>
            <a:off x="568511" y="1974625"/>
            <a:ext cx="157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b="1" i="0" lang="en-US" sz="2550" u="none" cap="none" strike="noStrike">
                <a:solidFill>
                  <a:srgbClr val="FF80AB"/>
                </a:solidFill>
                <a:latin typeface="Quicksand"/>
                <a:ea typeface="Quicksand"/>
                <a:cs typeface="Quicksand"/>
                <a:sym typeface="Quicksand"/>
              </a:rPr>
              <a:t>Problem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7"/>
          <p:cNvSpPr txBox="1"/>
          <p:nvPr/>
        </p:nvSpPr>
        <p:spPr>
          <a:xfrm>
            <a:off x="666750" y="2526800"/>
            <a:ext cx="5000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♥ </a:t>
            </a:r>
            <a:r>
              <a:rPr b="0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AI 분석, 맛집(Food) 검색, 명소(Place) 검색 등 이질적인 로직이 혼재되어 컨트롤러 복잡도 증가.</a:t>
            </a:r>
            <a:endParaRPr b="0" i="0" sz="1500" u="none" cap="none" strike="noStrike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0" name="Google Shape;300;p7"/>
          <p:cNvSpPr txBox="1"/>
          <p:nvPr/>
        </p:nvSpPr>
        <p:spPr>
          <a:xfrm>
            <a:off x="666750" y="476250"/>
            <a:ext cx="11062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i="0" lang="en-US" sz="3150" u="none" cap="none" strike="noStrike">
                <a:solidFill>
                  <a:srgbClr val="333333"/>
                </a:solidFill>
                <a:latin typeface="Quicksand"/>
                <a:ea typeface="Quicksand"/>
                <a:cs typeface="Quicksand"/>
                <a:sym typeface="Quicksand"/>
              </a:rPr>
              <a:t>Backend:</a:t>
            </a:r>
            <a:r>
              <a:rPr b="1" i="0" lang="en-US" sz="3250" u="none" cap="none" strike="noStrike">
                <a:solidFill>
                  <a:srgbClr val="333333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Facade Architecture ( </a:t>
            </a:r>
            <a:r>
              <a:rPr b="1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복잡성을 제어하는 단일 진입점 )</a:t>
            </a:r>
            <a:endParaRPr b="1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7"/>
          <p:cNvSpPr/>
          <p:nvPr/>
        </p:nvSpPr>
        <p:spPr>
          <a:xfrm>
            <a:off x="476250" y="476250"/>
            <a:ext cx="76200" cy="480000"/>
          </a:xfrm>
          <a:prstGeom prst="rect">
            <a:avLst/>
          </a:prstGeom>
          <a:solidFill>
            <a:srgbClr val="FF80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7175" y="1457613"/>
            <a:ext cx="6322501" cy="426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7"/>
          <p:cNvSpPr txBox="1"/>
          <p:nvPr/>
        </p:nvSpPr>
        <p:spPr>
          <a:xfrm>
            <a:off x="552450" y="3365000"/>
            <a:ext cx="5850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b="1" i="0" lang="en-US" sz="2550" u="none" cap="none" strike="noStrike">
                <a:solidFill>
                  <a:srgbClr val="FF80AB"/>
                </a:solidFill>
                <a:latin typeface="Quicksand"/>
                <a:ea typeface="Quicksand"/>
                <a:cs typeface="Quicksand"/>
                <a:sym typeface="Quicksand"/>
              </a:rPr>
              <a:t>Solution: DateCourseService(Facade)</a:t>
            </a:r>
            <a:endParaRPr b="1" i="0" sz="2550" u="none" cap="none" strike="noStrike">
              <a:solidFill>
                <a:srgbClr val="FF80AB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t/>
            </a:r>
            <a:endParaRPr b="1" i="0" sz="2550" u="none" cap="none" strike="noStrike">
              <a:solidFill>
                <a:srgbClr val="FF80A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4" name="Google Shape;304;p7"/>
          <p:cNvSpPr txBox="1"/>
          <p:nvPr/>
        </p:nvSpPr>
        <p:spPr>
          <a:xfrm>
            <a:off x="755650" y="3834900"/>
            <a:ext cx="46515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♥ </a:t>
            </a:r>
            <a:r>
              <a:rPr b="0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모든 하위 서비스(AI, Food, Place)를 조율하는 지휘자</a:t>
            </a:r>
            <a:endParaRPr b="0" i="0" sz="1500" u="none" cap="none" strike="noStrike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♥ </a:t>
            </a:r>
            <a:r>
              <a:rPr b="0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Dynamic Routing: AI가 분석한 의도에 따라 Food service나 Place service를 유동적으로 호출 </a:t>
            </a:r>
            <a:endParaRPr b="0" i="0" sz="1500" u="none" cap="none" strike="noStrike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♥ </a:t>
            </a:r>
            <a:r>
              <a:rPr b="0" i="0" lang="en-US" sz="15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클라이언트는 내부 로직을 몰라도 recommend() 메서드 하나로 최적의 코스를 제공받음.</a:t>
            </a:r>
            <a:endParaRPr b="0" i="0" sz="1500" u="none" cap="none" strike="noStrike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09" name="Google Shape;30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8"/>
          <p:cNvSpPr txBox="1"/>
          <p:nvPr/>
        </p:nvSpPr>
        <p:spPr>
          <a:xfrm>
            <a:off x="666750" y="476250"/>
            <a:ext cx="11525250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i="0" lang="en-US" sz="3150" u="none" cap="none" strike="noStrike">
                <a:solidFill>
                  <a:srgbClr val="333333"/>
                </a:solidFill>
                <a:latin typeface="Quicksand"/>
                <a:ea typeface="Quicksand"/>
                <a:cs typeface="Quicksand"/>
                <a:sym typeface="Quicksand"/>
              </a:rPr>
              <a:t>Backend: System 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8"/>
          <p:cNvSpPr/>
          <p:nvPr/>
        </p:nvSpPr>
        <p:spPr>
          <a:xfrm>
            <a:off x="476250" y="476250"/>
            <a:ext cx="76200" cy="479970"/>
          </a:xfrm>
          <a:prstGeom prst="rect">
            <a:avLst/>
          </a:prstGeom>
          <a:solidFill>
            <a:srgbClr val="FF80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사용자" id="312" name="Google Shape;31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749" y="2848541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8"/>
          <p:cNvCxnSpPr/>
          <p:nvPr/>
        </p:nvCxnSpPr>
        <p:spPr>
          <a:xfrm flipH="1" rot="10800000">
            <a:off x="2389218" y="3372243"/>
            <a:ext cx="1030778" cy="7455"/>
          </a:xfrm>
          <a:prstGeom prst="straightConnector1">
            <a:avLst/>
          </a:prstGeom>
          <a:noFill/>
          <a:ln cap="flat" cmpd="sng" w="76200">
            <a:solidFill>
              <a:srgbClr val="FF408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React] React 기초" id="314" name="Google Shape;31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242" y="2888498"/>
            <a:ext cx="1269976" cy="8344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AI | Bubble Docs" id="315" name="Google Shape;31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47096" y="3091657"/>
            <a:ext cx="1875938" cy="5092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8"/>
          <p:cNvCxnSpPr/>
          <p:nvPr/>
        </p:nvCxnSpPr>
        <p:spPr>
          <a:xfrm flipH="1" rot="10800000">
            <a:off x="5591808" y="2056211"/>
            <a:ext cx="858100" cy="1219746"/>
          </a:xfrm>
          <a:prstGeom prst="straightConnector1">
            <a:avLst/>
          </a:prstGeom>
          <a:noFill/>
          <a:ln cap="flat" cmpd="sng" w="76200">
            <a:solidFill>
              <a:srgbClr val="FF408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7" name="Google Shape;317;p8"/>
          <p:cNvCxnSpPr/>
          <p:nvPr/>
        </p:nvCxnSpPr>
        <p:spPr>
          <a:xfrm>
            <a:off x="5570176" y="3420044"/>
            <a:ext cx="879732" cy="1316332"/>
          </a:xfrm>
          <a:prstGeom prst="straightConnector1">
            <a:avLst/>
          </a:prstGeom>
          <a:noFill/>
          <a:ln cap="flat" cmpd="sng" w="76200">
            <a:solidFill>
              <a:srgbClr val="FF408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ChromaDB: An Open-source vector database | by Debaprasann Bhoi | GoPenAI" id="318" name="Google Shape;318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57938" y="4512722"/>
            <a:ext cx="1034134" cy="6676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구글 맵스 API 통합 방법: 단계별 가이드" id="319" name="Google Shape;319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86307" y="1102403"/>
            <a:ext cx="2486978" cy="6272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ython] kakao map api를 활용한 지오코딩(geocoding) geokakao" id="320" name="Google Shape;320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350631" y="1798094"/>
            <a:ext cx="1559968" cy="118179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8"/>
          <p:cNvSpPr txBox="1"/>
          <p:nvPr/>
        </p:nvSpPr>
        <p:spPr>
          <a:xfrm>
            <a:off x="348951" y="5636600"/>
            <a:ext cx="11273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60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♥ </a:t>
            </a:r>
            <a:r>
              <a:rPr b="1" i="0" lang="en-US" sz="16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맛집 추천: </a:t>
            </a:r>
            <a:r>
              <a:rPr b="0" i="0" lang="en-US" sz="16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최신 평점, AI 리뷰 요약 및 사진 정보를 기반으로 맛집 top 5 추천. (</a:t>
            </a:r>
            <a:r>
              <a:rPr lang="en-US" sz="16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멀티스레딩으로 작업 속도 높임.</a:t>
            </a:r>
            <a:r>
              <a:rPr lang="en-US" sz="16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8"/>
          <p:cNvSpPr txBox="1"/>
          <p:nvPr/>
        </p:nvSpPr>
        <p:spPr>
          <a:xfrm>
            <a:off x="348960" y="6149089"/>
            <a:ext cx="11086483" cy="393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60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♥ </a:t>
            </a:r>
            <a:r>
              <a:rPr b="1" i="0" lang="en-US" sz="16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코스/명소 추천: </a:t>
            </a:r>
            <a:r>
              <a:rPr b="0" i="0" lang="en-US" sz="16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DB 공간 검색 및 무작위 셔플을 통해 사용자 위치에 최적화된 편향성 없는 데이트 코스를 제안.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8"/>
          <p:cNvSpPr txBox="1"/>
          <p:nvPr/>
        </p:nvSpPr>
        <p:spPr>
          <a:xfrm>
            <a:off x="552450" y="3756926"/>
            <a:ext cx="1910288" cy="393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6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자연어 요청 입력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8"/>
          <p:cNvSpPr txBox="1"/>
          <p:nvPr/>
        </p:nvSpPr>
        <p:spPr>
          <a:xfrm>
            <a:off x="6590532" y="1848183"/>
            <a:ext cx="3160916" cy="393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♥ </a:t>
            </a:r>
            <a:r>
              <a:rPr b="1" i="0" lang="en-US" sz="16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맛집 추천 로직 실행 :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8"/>
          <p:cNvSpPr txBox="1"/>
          <p:nvPr/>
        </p:nvSpPr>
        <p:spPr>
          <a:xfrm>
            <a:off x="6590532" y="4633895"/>
            <a:ext cx="2267406" cy="393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4081"/>
                </a:solidFill>
                <a:latin typeface="Quicksand"/>
                <a:ea typeface="Quicksand"/>
                <a:cs typeface="Quicksand"/>
                <a:sym typeface="Quicksand"/>
              </a:rPr>
              <a:t>♥ </a:t>
            </a:r>
            <a:r>
              <a:rPr b="1" i="0" lang="en-US" sz="16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코스/명소 추천 실행 :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8"/>
          <p:cNvSpPr txBox="1"/>
          <p:nvPr/>
        </p:nvSpPr>
        <p:spPr>
          <a:xfrm>
            <a:off x="3257684" y="3765123"/>
            <a:ext cx="2494846" cy="787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6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사용자 요청 의도 파악 </a:t>
            </a:r>
            <a:endParaRPr b="1" i="0" sz="1600" u="none" cap="none" strike="noStrike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6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(이전 대화 기록도 참고)</a:t>
            </a:r>
            <a:endParaRPr/>
          </a:p>
        </p:txBody>
      </p:sp>
      <p:sp>
        <p:nvSpPr>
          <p:cNvPr id="327" name="Google Shape;327;p8"/>
          <p:cNvSpPr txBox="1"/>
          <p:nvPr/>
        </p:nvSpPr>
        <p:spPr>
          <a:xfrm>
            <a:off x="10130615" y="4633895"/>
            <a:ext cx="3160916" cy="393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+ 내부 추천 알고리즘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32" name="Google Shape;33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9"/>
          <p:cNvSpPr txBox="1"/>
          <p:nvPr/>
        </p:nvSpPr>
        <p:spPr>
          <a:xfrm>
            <a:off x="552444" y="1548450"/>
            <a:ext cx="6210300" cy="19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550" u="none" cap="none" strike="noStrike">
              <a:solidFill>
                <a:srgbClr val="FF80AB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950" u="none" cap="none" strike="noStrike">
                <a:solidFill>
                  <a:srgbClr val="FF80AB"/>
                </a:solidFill>
                <a:latin typeface="Quicksand"/>
                <a:ea typeface="Quicksand"/>
                <a:cs typeface="Quicksand"/>
                <a:sym typeface="Quicksand"/>
              </a:rPr>
              <a:t>Problem:  </a:t>
            </a:r>
            <a:r>
              <a:rPr b="1" i="0" lang="en-US" sz="195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평면 좌표 계산(Euclidean) 시 </a:t>
            </a:r>
            <a:endParaRPr b="1" i="0" sz="195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95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위도에 따른 거리 왜곡 발생</a:t>
            </a:r>
            <a:endParaRPr b="1" i="0" sz="195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950" u="none" cap="none" strike="noStrike">
                <a:solidFill>
                  <a:srgbClr val="FF80AB"/>
                </a:solidFill>
                <a:latin typeface="Quicksand"/>
                <a:ea typeface="Quicksand"/>
                <a:cs typeface="Quicksand"/>
                <a:sym typeface="Quicksand"/>
              </a:rPr>
              <a:t>Solution: </a:t>
            </a:r>
            <a:r>
              <a:rPr b="1" i="0" lang="en-US" sz="195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구면 기하학(Spherical Geometry) 적용</a:t>
            </a:r>
            <a:endParaRPr b="1" i="0" sz="205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t/>
            </a:r>
            <a:endParaRPr b="1" i="0" sz="2550" u="none" cap="none" strike="noStrike">
              <a:solidFill>
                <a:srgbClr val="FF80A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34" name="Google Shape;334;p9"/>
          <p:cNvSpPr txBox="1"/>
          <p:nvPr/>
        </p:nvSpPr>
        <p:spPr>
          <a:xfrm>
            <a:off x="636025" y="353350"/>
            <a:ext cx="111702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3150" u="none" cap="none" strike="noStrike">
                <a:solidFill>
                  <a:srgbClr val="333333"/>
                </a:solidFill>
                <a:latin typeface="Quicksand"/>
                <a:ea typeface="Quicksand"/>
                <a:cs typeface="Quicksand"/>
                <a:sym typeface="Quicksand"/>
              </a:rPr>
              <a:t>Backend:</a:t>
            </a:r>
            <a:r>
              <a:rPr b="1" i="0" lang="en-US" sz="3350" u="none" cap="none" strike="noStrike">
                <a:solidFill>
                  <a:srgbClr val="333333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위치 기반 검색 시스템: 구면 기하학(Spherical Geometry)을 통한 정밀도 확보</a:t>
            </a:r>
            <a:endParaRPr b="1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9"/>
          <p:cNvSpPr/>
          <p:nvPr/>
        </p:nvSpPr>
        <p:spPr>
          <a:xfrm>
            <a:off x="476250" y="476250"/>
            <a:ext cx="76200" cy="480000"/>
          </a:xfrm>
          <a:prstGeom prst="rect">
            <a:avLst/>
          </a:prstGeom>
          <a:solidFill>
            <a:srgbClr val="FF80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9"/>
          <p:cNvSpPr txBox="1"/>
          <p:nvPr/>
        </p:nvSpPr>
        <p:spPr>
          <a:xfrm>
            <a:off x="721442" y="5621223"/>
            <a:ext cx="100971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50" u="none" cap="none" strike="noStrike">
                <a:solidFill>
                  <a:srgbClr val="FF80AB"/>
                </a:solidFill>
                <a:latin typeface="Quicksand"/>
                <a:ea typeface="Quicksand"/>
                <a:cs typeface="Quicksand"/>
                <a:sym typeface="Quicksand"/>
              </a:rPr>
              <a:t>Technology: </a:t>
            </a:r>
            <a:r>
              <a:rPr b="1" i="0" lang="en-US" sz="205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MariaDB Native Spatial Function (ST_Distance_Sphere)</a:t>
            </a:r>
            <a:endParaRPr b="1" i="0" sz="205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50" u="none" cap="none" strike="noStrike">
                <a:solidFill>
                  <a:srgbClr val="FF80AB"/>
                </a:solidFill>
                <a:latin typeface="Quicksand"/>
                <a:ea typeface="Quicksand"/>
                <a:cs typeface="Quicksand"/>
                <a:sym typeface="Quicksand"/>
              </a:rPr>
              <a:t>Benefit: </a:t>
            </a:r>
            <a:r>
              <a:rPr b="1" i="0" lang="en-US" sz="205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애플리케이션 부하 없이 DB 레벨에서 정밀 연산 및 필터링 처리.</a:t>
            </a:r>
            <a:endParaRPr b="1" i="0" sz="205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t/>
            </a:r>
            <a:endParaRPr b="1" i="0" sz="205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t/>
            </a:r>
            <a:endParaRPr b="1" i="0" sz="205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37" name="Google Shape;33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3100" y="1269575"/>
            <a:ext cx="4731976" cy="258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025" y="4082850"/>
            <a:ext cx="7608324" cy="13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이세형</dc:creator>
</cp:coreProperties>
</file>